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HK Grotesk" pitchFamily="2" charset="77"/>
      <p:regular r:id="rId14"/>
    </p:embeddedFont>
    <p:embeddedFont>
      <p:font typeface="HK Grotesk Bold" pitchFamily="2" charset="77"/>
      <p:regular r:id="rId15"/>
      <p:bold r:id="rId16"/>
    </p:embeddedFont>
    <p:embeddedFont>
      <p:font typeface="HK Grotesk Semi-Bold" pitchFamily="2" charset="77"/>
      <p:regular r:id="rId17"/>
      <p:bold r:id="rId18"/>
    </p:embeddedFont>
    <p:embeddedFont>
      <p:font typeface="Noto Serif Display ExtraCondensed Bold" panose="02020806080505020204" pitchFamily="18" charset="0"/>
      <p:regular r:id="rId19"/>
      <p:bold r:id="rId20"/>
    </p:embeddedFont>
    <p:embeddedFont>
      <p:font typeface="Noto Serif Display ExtraCondensed Light" panose="02020806080505020204" pitchFamily="18" charset="0"/>
      <p:regular r:id="rId21"/>
      <p:bold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97" autoAdjust="0"/>
  </p:normalViewPr>
  <p:slideViewPr>
    <p:cSldViewPr>
      <p:cViewPr varScale="1">
        <p:scale>
          <a:sx n="73" d="100"/>
          <a:sy n="73" d="100"/>
        </p:scale>
        <p:origin x="60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76275"/>
            <a:ext cx="92964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0" y="0"/>
            <a:ext cx="2191808" cy="1391798"/>
          </a:xfrm>
          <a:custGeom>
            <a:avLst/>
            <a:gdLst/>
            <a:ahLst/>
            <a:cxnLst/>
            <a:rect l="l" t="t" r="r" b="b"/>
            <a:pathLst>
              <a:path w="2191808" h="1391798">
                <a:moveTo>
                  <a:pt x="0" y="0"/>
                </a:moveTo>
                <a:lnTo>
                  <a:pt x="2191808" y="0"/>
                </a:lnTo>
                <a:lnTo>
                  <a:pt x="2191808" y="1391798"/>
                </a:lnTo>
                <a:lnTo>
                  <a:pt x="0" y="13917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425717" y="0"/>
            <a:ext cx="8862283" cy="6467071"/>
          </a:xfrm>
          <a:custGeom>
            <a:avLst/>
            <a:gdLst/>
            <a:ahLst/>
            <a:cxnLst/>
            <a:rect l="l" t="t" r="r" b="b"/>
            <a:pathLst>
              <a:path w="8862283" h="6467071">
                <a:moveTo>
                  <a:pt x="0" y="0"/>
                </a:moveTo>
                <a:lnTo>
                  <a:pt x="8862283" y="0"/>
                </a:lnTo>
                <a:lnTo>
                  <a:pt x="8862283" y="6467071"/>
                </a:lnTo>
                <a:lnTo>
                  <a:pt x="0" y="64670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66750" y="1638300"/>
            <a:ext cx="6886575" cy="508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99"/>
              </a:lnSpc>
            </a:pPr>
            <a:r>
              <a:rPr lang="en-US" sz="3899" b="1" u="none">
                <a:solidFill>
                  <a:srgbClr val="4B86B4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Biofuel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66750" y="3008614"/>
            <a:ext cx="6886575" cy="6554486"/>
            <a:chOff x="0" y="0"/>
            <a:chExt cx="9182100" cy="8739315"/>
          </a:xfrm>
        </p:grpSpPr>
        <p:sp>
          <p:nvSpPr>
            <p:cNvPr id="7" name="TextBox 7"/>
            <p:cNvSpPr txBox="1"/>
            <p:nvPr/>
          </p:nvSpPr>
          <p:spPr>
            <a:xfrm>
              <a:off x="0" y="7281989"/>
              <a:ext cx="9182100" cy="1457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319"/>
                </a:lnSpc>
                <a:spcBef>
                  <a:spcPct val="0"/>
                </a:spcBef>
              </a:pPr>
              <a:r>
                <a:rPr lang="en-US" sz="3599" b="1" u="none">
                  <a:solidFill>
                    <a:srgbClr val="2A4D69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Presented by AIDA- All India Distillers’ Assocation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19075"/>
              <a:ext cx="9182100" cy="62037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1900"/>
                </a:lnSpc>
              </a:pPr>
              <a:r>
                <a:rPr lang="en-US" sz="11900" b="1" spc="-238">
                  <a:solidFill>
                    <a:srgbClr val="2A4D69"/>
                  </a:solidFill>
                  <a:latin typeface="Noto Serif Display ExtraCondensed Bold"/>
                  <a:ea typeface="Noto Serif Display ExtraCondensed Bold"/>
                  <a:cs typeface="Noto Serif Display ExtraCondensed Bold"/>
                  <a:sym typeface="Noto Serif Display ExtraCondensed Bold"/>
                </a:rPr>
                <a:t>Blending Isobutanol</a:t>
              </a:r>
              <a:r>
                <a:rPr lang="en-US" sz="11900" spc="-238">
                  <a:solidFill>
                    <a:srgbClr val="2A4D69"/>
                  </a:solidFill>
                  <a:latin typeface="Noto Serif Display ExtraCondensed Light"/>
                  <a:ea typeface="Noto Serif Display ExtraCondensed Light"/>
                  <a:cs typeface="Noto Serif Display ExtraCondensed Light"/>
                  <a:sym typeface="Noto Serif Display ExtraCondensed Light"/>
                </a:rPr>
                <a:t>-The Future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5619750"/>
            <a:ext cx="4010025" cy="3124200"/>
            <a:chOff x="0" y="0"/>
            <a:chExt cx="5346700" cy="4165600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5346700" cy="546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76"/>
                </a:lnSpc>
                <a:spcBef>
                  <a:spcPct val="0"/>
                </a:spcBef>
              </a:pPr>
              <a:r>
                <a:rPr lang="en-US" sz="272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Pilot Scale Validation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222375"/>
              <a:ext cx="5346700" cy="2943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11"/>
                </a:lnSpc>
                <a:spcBef>
                  <a:spcPct val="0"/>
                </a:spcBef>
              </a:pPr>
              <a:r>
                <a:rPr lang="en-US" sz="2093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Conducting pilot-scale validation will help assess the technical viability of isobutanol production methods, ensuring they meet industry standards and advancing towards commercialization in the biofuel sector.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419850" y="5619750"/>
            <a:ext cx="4010025" cy="3152775"/>
            <a:chOff x="0" y="0"/>
            <a:chExt cx="5346700" cy="4203700"/>
          </a:xfrm>
        </p:grpSpPr>
        <p:sp>
          <p:nvSpPr>
            <p:cNvPr id="6" name="TextBox 6"/>
            <p:cNvSpPr txBox="1"/>
            <p:nvPr/>
          </p:nvSpPr>
          <p:spPr>
            <a:xfrm>
              <a:off x="0" y="0"/>
              <a:ext cx="5346700" cy="546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76"/>
                </a:lnSpc>
                <a:spcBef>
                  <a:spcPct val="0"/>
                </a:spcBef>
              </a:pPr>
              <a:r>
                <a:rPr lang="en-US" sz="272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Comparative Assessments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260475"/>
              <a:ext cx="5346700" cy="2943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11"/>
                </a:lnSpc>
                <a:spcBef>
                  <a:spcPct val="0"/>
                </a:spcBef>
              </a:pPr>
              <a:r>
                <a:rPr lang="en-US" sz="2093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Comparative assessments between fermentation and catalytic routes will clarify advantages and potential drawbacks, guiding strategic decisions for investment and research focus in isobutanol production technologies.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172950" y="5619750"/>
            <a:ext cx="4010025" cy="3124200"/>
            <a:chOff x="0" y="0"/>
            <a:chExt cx="5346700" cy="4165600"/>
          </a:xfrm>
        </p:grpSpPr>
        <p:sp>
          <p:nvSpPr>
            <p:cNvPr id="9" name="TextBox 9"/>
            <p:cNvSpPr txBox="1"/>
            <p:nvPr/>
          </p:nvSpPr>
          <p:spPr>
            <a:xfrm>
              <a:off x="0" y="0"/>
              <a:ext cx="5346700" cy="546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76"/>
                </a:lnSpc>
                <a:spcBef>
                  <a:spcPct val="0"/>
                </a:spcBef>
              </a:pPr>
              <a:r>
                <a:rPr lang="en-US" sz="272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Emission Testing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222375"/>
              <a:ext cx="5346700" cy="2943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11"/>
                </a:lnSpc>
                <a:spcBef>
                  <a:spcPct val="0"/>
                </a:spcBef>
              </a:pPr>
              <a:r>
                <a:rPr lang="en-US" sz="2093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Ongoing emission reduction and engine performance testing will evaluate the impact of isobutanol blends on existing diesel engines, ensuring compliance with environmental regulations and enhancing market acceptance.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66750" y="1562100"/>
            <a:ext cx="16954500" cy="2200275"/>
            <a:chOff x="0" y="0"/>
            <a:chExt cx="22606000" cy="2933700"/>
          </a:xfrm>
        </p:grpSpPr>
        <p:sp>
          <p:nvSpPr>
            <p:cNvPr id="12" name="TextBox 12"/>
            <p:cNvSpPr txBox="1"/>
            <p:nvPr/>
          </p:nvSpPr>
          <p:spPr>
            <a:xfrm>
              <a:off x="0" y="180975"/>
              <a:ext cx="22606000" cy="17697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600"/>
                </a:lnSpc>
              </a:pPr>
              <a:r>
                <a:rPr lang="en-US" sz="9600" spc="-192">
                  <a:solidFill>
                    <a:srgbClr val="2A4D69"/>
                  </a:solidFill>
                  <a:latin typeface="Noto Serif Display ExtraCondensed Light"/>
                  <a:ea typeface="Noto Serif Display ExtraCondensed Light"/>
                  <a:cs typeface="Noto Serif Display ExtraCondensed Light"/>
                  <a:sym typeface="Noto Serif Display ExtraCondensed Light"/>
                </a:rPr>
                <a:t>Technical Outlook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387600"/>
              <a:ext cx="22606000" cy="546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76"/>
                </a:lnSpc>
              </a:pPr>
              <a:r>
                <a:rPr lang="en-US" sz="272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Roadmap Toward Commercialization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>
            <a:off x="0" y="676275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AutoShape 15"/>
          <p:cNvSpPr/>
          <p:nvPr/>
        </p:nvSpPr>
        <p:spPr>
          <a:xfrm>
            <a:off x="0" y="9629775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>
            <a:off x="0" y="0"/>
            <a:ext cx="2191808" cy="1391798"/>
          </a:xfrm>
          <a:custGeom>
            <a:avLst/>
            <a:gdLst/>
            <a:ahLst/>
            <a:cxnLst/>
            <a:rect l="l" t="t" r="r" b="b"/>
            <a:pathLst>
              <a:path w="2191808" h="1391798">
                <a:moveTo>
                  <a:pt x="0" y="0"/>
                </a:moveTo>
                <a:lnTo>
                  <a:pt x="2191808" y="0"/>
                </a:lnTo>
                <a:lnTo>
                  <a:pt x="2191808" y="1391798"/>
                </a:lnTo>
                <a:lnTo>
                  <a:pt x="0" y="13917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5619750"/>
            <a:ext cx="4010025" cy="3267075"/>
            <a:chOff x="0" y="0"/>
            <a:chExt cx="5346700" cy="4356100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53467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Financial Support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235075"/>
              <a:ext cx="5346700" cy="3121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627"/>
                </a:lnSpc>
                <a:spcBef>
                  <a:spcPct val="0"/>
                </a:spcBef>
              </a:pPr>
              <a:r>
                <a:rPr lang="en-US" sz="219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It is essential to </a:t>
              </a:r>
              <a:r>
                <a:rPr lang="en-US" sz="2190" b="1" u="none" strike="noStrike">
                  <a:solidFill>
                    <a:srgbClr val="2A4D69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provide funding</a:t>
              </a:r>
              <a:r>
                <a:rPr lang="en-US" sz="219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 for pilot projects demonstrating isobutanol blending to validate outcomes and encourage innovation in biofuel development across various sectors and applications.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419850" y="5619750"/>
            <a:ext cx="4010025" cy="3295650"/>
            <a:chOff x="0" y="0"/>
            <a:chExt cx="5346700" cy="4394200"/>
          </a:xfrm>
        </p:grpSpPr>
        <p:sp>
          <p:nvSpPr>
            <p:cNvPr id="6" name="TextBox 6"/>
            <p:cNvSpPr txBox="1"/>
            <p:nvPr/>
          </p:nvSpPr>
          <p:spPr>
            <a:xfrm>
              <a:off x="0" y="0"/>
              <a:ext cx="53467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Infrastructure Upgrades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273175"/>
              <a:ext cx="5346700" cy="3121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627"/>
                </a:lnSpc>
                <a:spcBef>
                  <a:spcPct val="0"/>
                </a:spcBef>
              </a:pPr>
              <a:r>
                <a:rPr lang="en-US" sz="219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Stakeholders should </a:t>
              </a:r>
              <a:r>
                <a:rPr lang="en-US" sz="2190" b="1" u="none" strike="noStrike">
                  <a:solidFill>
                    <a:srgbClr val="2A4D69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promote retrofitting existing ethanol plants</a:t>
              </a:r>
              <a:r>
                <a:rPr lang="en-US" sz="219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 for isobutanol integration, enhancing capacity and efficiency while reducing waste and achieving sustainability goals in the biofuel landscape.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172950" y="5619750"/>
            <a:ext cx="4010025" cy="2933700"/>
            <a:chOff x="0" y="0"/>
            <a:chExt cx="5346700" cy="3911600"/>
          </a:xfrm>
        </p:grpSpPr>
        <p:sp>
          <p:nvSpPr>
            <p:cNvPr id="9" name="TextBox 9"/>
            <p:cNvSpPr txBox="1"/>
            <p:nvPr/>
          </p:nvSpPr>
          <p:spPr>
            <a:xfrm>
              <a:off x="0" y="0"/>
              <a:ext cx="53467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Standards Development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235075"/>
              <a:ext cx="5346700" cy="2676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627"/>
                </a:lnSpc>
                <a:spcBef>
                  <a:spcPct val="0"/>
                </a:spcBef>
              </a:pPr>
              <a:r>
                <a:rPr lang="en-US" sz="219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Establishing clear </a:t>
              </a:r>
              <a:r>
                <a:rPr lang="en-US" sz="2190" b="1" u="none" strike="noStrike">
                  <a:solidFill>
                    <a:srgbClr val="2A4D69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standards and certification</a:t>
              </a:r>
              <a:r>
                <a:rPr lang="en-US" sz="219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 for isobutanol-diesel blends is vital for market acceptance. This will ensure product quality, safety, and compliance across the industry.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66750" y="1562100"/>
            <a:ext cx="16954500" cy="2209800"/>
            <a:chOff x="0" y="0"/>
            <a:chExt cx="22606000" cy="2946400"/>
          </a:xfrm>
        </p:grpSpPr>
        <p:sp>
          <p:nvSpPr>
            <p:cNvPr id="12" name="TextBox 12"/>
            <p:cNvSpPr txBox="1"/>
            <p:nvPr/>
          </p:nvSpPr>
          <p:spPr>
            <a:xfrm>
              <a:off x="0" y="180975"/>
              <a:ext cx="22606000" cy="17697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600"/>
                </a:lnSpc>
              </a:pPr>
              <a:r>
                <a:rPr lang="en-US" sz="9600" spc="-192">
                  <a:solidFill>
                    <a:srgbClr val="2A4D69"/>
                  </a:solidFill>
                  <a:latin typeface="Noto Serif Display ExtraCondensed Light"/>
                  <a:ea typeface="Noto Serif Display ExtraCondensed Light"/>
                  <a:cs typeface="Noto Serif Display ExtraCondensed Light"/>
                  <a:sym typeface="Noto Serif Display ExtraCondensed Light"/>
                </a:rPr>
                <a:t>Policy Recommendations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387600"/>
              <a:ext cx="226060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Strategies for Supporting Biofuel Integration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>
            <a:off x="0" y="676275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AutoShape 15"/>
          <p:cNvSpPr/>
          <p:nvPr/>
        </p:nvSpPr>
        <p:spPr>
          <a:xfrm>
            <a:off x="0" y="9629775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>
            <a:off x="0" y="0"/>
            <a:ext cx="2191808" cy="1391798"/>
          </a:xfrm>
          <a:custGeom>
            <a:avLst/>
            <a:gdLst/>
            <a:ahLst/>
            <a:cxnLst/>
            <a:rect l="l" t="t" r="r" b="b"/>
            <a:pathLst>
              <a:path w="2191808" h="1391798">
                <a:moveTo>
                  <a:pt x="0" y="0"/>
                </a:moveTo>
                <a:lnTo>
                  <a:pt x="2191808" y="0"/>
                </a:lnTo>
                <a:lnTo>
                  <a:pt x="2191808" y="1391798"/>
                </a:lnTo>
                <a:lnTo>
                  <a:pt x="0" y="13917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858125" y="0"/>
            <a:ext cx="10429875" cy="10287000"/>
            <a:chOff x="0" y="0"/>
            <a:chExt cx="1615861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15861" cy="1593725"/>
            </a:xfrm>
            <a:custGeom>
              <a:avLst/>
              <a:gdLst/>
              <a:ahLst/>
              <a:cxnLst/>
              <a:rect l="l" t="t" r="r" b="b"/>
              <a:pathLst>
                <a:path w="1615861" h="1593725">
                  <a:moveTo>
                    <a:pt x="0" y="0"/>
                  </a:moveTo>
                  <a:lnTo>
                    <a:pt x="1615861" y="0"/>
                  </a:lnTo>
                  <a:lnTo>
                    <a:pt x="161586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2" r="-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66750" y="1562945"/>
            <a:ext cx="5448300" cy="2513755"/>
            <a:chOff x="0" y="0"/>
            <a:chExt cx="7264400" cy="3351674"/>
          </a:xfrm>
        </p:grpSpPr>
        <p:sp>
          <p:nvSpPr>
            <p:cNvPr id="5" name="TextBox 5"/>
            <p:cNvSpPr txBox="1"/>
            <p:nvPr/>
          </p:nvSpPr>
          <p:spPr>
            <a:xfrm>
              <a:off x="0" y="180975"/>
              <a:ext cx="7264400" cy="17697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600"/>
                </a:lnSpc>
              </a:pPr>
              <a:r>
                <a:rPr lang="en-US" sz="9600" spc="-192">
                  <a:solidFill>
                    <a:srgbClr val="2A4D69"/>
                  </a:solidFill>
                  <a:latin typeface="Noto Serif Display ExtraCondensed Light"/>
                  <a:ea typeface="Noto Serif Display ExtraCondensed Light"/>
                  <a:cs typeface="Noto Serif Display ExtraCondensed Light"/>
                  <a:sym typeface="Noto Serif Display ExtraCondensed Light"/>
                </a:rPr>
                <a:t>Thank You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386474"/>
              <a:ext cx="7264400" cy="965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</a:pPr>
              <a:r>
                <a:rPr lang="en-US" sz="2400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AIDA would like to explore this opportunity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6750" y="7639050"/>
            <a:ext cx="5448300" cy="1085850"/>
            <a:chOff x="0" y="0"/>
            <a:chExt cx="7264400" cy="1447800"/>
          </a:xfrm>
        </p:grpSpPr>
        <p:sp>
          <p:nvSpPr>
            <p:cNvPr id="8" name="TextBox 8"/>
            <p:cNvSpPr txBox="1"/>
            <p:nvPr/>
          </p:nvSpPr>
          <p:spPr>
            <a:xfrm>
              <a:off x="0" y="0"/>
              <a:ext cx="7264400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</a:pPr>
              <a:endParaRPr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482600"/>
              <a:ext cx="7264400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</a:pPr>
              <a:r>
                <a:rPr lang="en-US" sz="2400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Email: president@aidaindia.org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965200"/>
              <a:ext cx="7264400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</a:pPr>
              <a:r>
                <a:rPr lang="en-US" sz="2400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Website: www.aidaindia.org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>
            <a:off x="0" y="676275"/>
            <a:ext cx="7858125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0" y="9629775"/>
            <a:ext cx="7858125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Freeform 13"/>
          <p:cNvSpPr/>
          <p:nvPr/>
        </p:nvSpPr>
        <p:spPr>
          <a:xfrm>
            <a:off x="0" y="0"/>
            <a:ext cx="2191808" cy="1391798"/>
          </a:xfrm>
          <a:custGeom>
            <a:avLst/>
            <a:gdLst/>
            <a:ahLst/>
            <a:cxnLst/>
            <a:rect l="l" t="t" r="r" b="b"/>
            <a:pathLst>
              <a:path w="2191808" h="1391798">
                <a:moveTo>
                  <a:pt x="0" y="0"/>
                </a:moveTo>
                <a:lnTo>
                  <a:pt x="2191808" y="0"/>
                </a:lnTo>
                <a:lnTo>
                  <a:pt x="2191808" y="1391798"/>
                </a:lnTo>
                <a:lnTo>
                  <a:pt x="0" y="13917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76275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0" y="9620250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0" y="0"/>
            <a:ext cx="2191808" cy="1391798"/>
          </a:xfrm>
          <a:custGeom>
            <a:avLst/>
            <a:gdLst/>
            <a:ahLst/>
            <a:cxnLst/>
            <a:rect l="l" t="t" r="r" b="b"/>
            <a:pathLst>
              <a:path w="2191808" h="1391798">
                <a:moveTo>
                  <a:pt x="0" y="0"/>
                </a:moveTo>
                <a:lnTo>
                  <a:pt x="2191808" y="0"/>
                </a:lnTo>
                <a:lnTo>
                  <a:pt x="2191808" y="1391798"/>
                </a:lnTo>
                <a:lnTo>
                  <a:pt x="0" y="13917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337596" y="0"/>
            <a:ext cx="7950404" cy="5801646"/>
          </a:xfrm>
          <a:custGeom>
            <a:avLst/>
            <a:gdLst/>
            <a:ahLst/>
            <a:cxnLst/>
            <a:rect l="l" t="t" r="r" b="b"/>
            <a:pathLst>
              <a:path w="7950404" h="5801646">
                <a:moveTo>
                  <a:pt x="0" y="0"/>
                </a:moveTo>
                <a:lnTo>
                  <a:pt x="7950404" y="0"/>
                </a:lnTo>
                <a:lnTo>
                  <a:pt x="7950404" y="5801646"/>
                </a:lnTo>
                <a:lnTo>
                  <a:pt x="0" y="58016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666750" y="6038850"/>
            <a:ext cx="6886575" cy="2705100"/>
            <a:chOff x="0" y="0"/>
            <a:chExt cx="9182100" cy="3606800"/>
          </a:xfrm>
        </p:grpSpPr>
        <p:sp>
          <p:nvSpPr>
            <p:cNvPr id="7" name="TextBox 7"/>
            <p:cNvSpPr txBox="1"/>
            <p:nvPr/>
          </p:nvSpPr>
          <p:spPr>
            <a:xfrm>
              <a:off x="0" y="0"/>
              <a:ext cx="91821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E20 Milestone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93800"/>
              <a:ext cx="9182100" cy="2413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</a:pPr>
              <a:r>
                <a:rPr lang="en-US" sz="240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The national E20 ethanol blending milestone has advanced significantly, showcasing the growing integration of biofuels and the transition towards more sustainable fuel options in the transportation sector.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296400" y="6038850"/>
            <a:ext cx="6886575" cy="2705100"/>
            <a:chOff x="0" y="0"/>
            <a:chExt cx="9182100" cy="3606800"/>
          </a:xfrm>
        </p:grpSpPr>
        <p:sp>
          <p:nvSpPr>
            <p:cNvPr id="10" name="TextBox 10"/>
            <p:cNvSpPr txBox="1"/>
            <p:nvPr/>
          </p:nvSpPr>
          <p:spPr>
            <a:xfrm>
              <a:off x="0" y="0"/>
              <a:ext cx="91821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Diesel Needs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193800"/>
              <a:ext cx="9182100" cy="2413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</a:pPr>
              <a:r>
                <a:rPr lang="en-US" sz="240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The diesel sector urgently requires advanced biofuels, as conventional options are insufficient for achieving the necessary decarbonization targets, making isobutanol a compelling solution for improved performance.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66750" y="1562100"/>
            <a:ext cx="16954500" cy="2209800"/>
            <a:chOff x="0" y="0"/>
            <a:chExt cx="22606000" cy="2946400"/>
          </a:xfrm>
        </p:grpSpPr>
        <p:sp>
          <p:nvSpPr>
            <p:cNvPr id="13" name="TextBox 13"/>
            <p:cNvSpPr txBox="1"/>
            <p:nvPr/>
          </p:nvSpPr>
          <p:spPr>
            <a:xfrm>
              <a:off x="0" y="180975"/>
              <a:ext cx="22606000" cy="17697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600"/>
                </a:lnSpc>
              </a:pPr>
              <a:r>
                <a:rPr lang="en-US" sz="9600" spc="-192">
                  <a:solidFill>
                    <a:srgbClr val="2A4D69"/>
                  </a:solidFill>
                  <a:latin typeface="Noto Serif Display ExtraCondensed Light"/>
                  <a:ea typeface="Noto Serif Display ExtraCondensed Light"/>
                  <a:cs typeface="Noto Serif Display ExtraCondensed Light"/>
                  <a:sym typeface="Noto Serif Display ExtraCondensed Light"/>
                </a:rPr>
                <a:t>Strategic Context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2387600"/>
              <a:ext cx="226060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Biofuel Landscape and Isobutanol Motivation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76275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0" y="9629775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0" y="0"/>
            <a:ext cx="2191808" cy="1391798"/>
          </a:xfrm>
          <a:custGeom>
            <a:avLst/>
            <a:gdLst/>
            <a:ahLst/>
            <a:cxnLst/>
            <a:rect l="l" t="t" r="r" b="b"/>
            <a:pathLst>
              <a:path w="2191808" h="1391798">
                <a:moveTo>
                  <a:pt x="0" y="0"/>
                </a:moveTo>
                <a:lnTo>
                  <a:pt x="2191808" y="0"/>
                </a:lnTo>
                <a:lnTo>
                  <a:pt x="2191808" y="1391798"/>
                </a:lnTo>
                <a:lnTo>
                  <a:pt x="0" y="13917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143955" y="0"/>
            <a:ext cx="7048500" cy="5143500"/>
          </a:xfrm>
          <a:custGeom>
            <a:avLst/>
            <a:gdLst/>
            <a:ahLst/>
            <a:cxnLst/>
            <a:rect l="l" t="t" r="r" b="b"/>
            <a:pathLst>
              <a:path w="7048500" h="5143500">
                <a:moveTo>
                  <a:pt x="0" y="0"/>
                </a:moveTo>
                <a:lnTo>
                  <a:pt x="7048500" y="0"/>
                </a:lnTo>
                <a:lnTo>
                  <a:pt x="70485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666750" y="5619750"/>
            <a:ext cx="4010025" cy="2933700"/>
            <a:chOff x="0" y="0"/>
            <a:chExt cx="5346700" cy="3911600"/>
          </a:xfrm>
        </p:grpSpPr>
        <p:sp>
          <p:nvSpPr>
            <p:cNvPr id="7" name="TextBox 7"/>
            <p:cNvSpPr txBox="1"/>
            <p:nvPr/>
          </p:nvSpPr>
          <p:spPr>
            <a:xfrm>
              <a:off x="0" y="0"/>
              <a:ext cx="53467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Energy Density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235075"/>
              <a:ext cx="5346700" cy="2676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627"/>
                </a:lnSpc>
                <a:spcBef>
                  <a:spcPct val="0"/>
                </a:spcBef>
              </a:pPr>
              <a:r>
                <a:rPr lang="en-US" sz="219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Isobutanol offers a </a:t>
              </a:r>
              <a:r>
                <a:rPr lang="en-US" sz="2190" b="1" u="none" strike="noStrike">
                  <a:solidFill>
                    <a:srgbClr val="2A4D69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30% increase</a:t>
              </a:r>
              <a:r>
                <a:rPr lang="en-US" sz="219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 in energy density compared to ethanol, making it a more efficient choice for blending with diesel, supporting better performance and energy output.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419850" y="5619750"/>
            <a:ext cx="4010025" cy="3295650"/>
            <a:chOff x="0" y="0"/>
            <a:chExt cx="5346700" cy="4394200"/>
          </a:xfrm>
        </p:grpSpPr>
        <p:sp>
          <p:nvSpPr>
            <p:cNvPr id="10" name="TextBox 10"/>
            <p:cNvSpPr txBox="1"/>
            <p:nvPr/>
          </p:nvSpPr>
          <p:spPr>
            <a:xfrm>
              <a:off x="0" y="0"/>
              <a:ext cx="53467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Storage Stability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273175"/>
              <a:ext cx="5346700" cy="3121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627"/>
                </a:lnSpc>
                <a:spcBef>
                  <a:spcPct val="0"/>
                </a:spcBef>
              </a:pPr>
              <a:r>
                <a:rPr lang="en-US" sz="219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Due to its low hygroscopicity, isobutanol ensures </a:t>
              </a:r>
              <a:r>
                <a:rPr lang="en-US" sz="2190" b="1" u="none" strike="noStrike">
                  <a:solidFill>
                    <a:srgbClr val="2A4D69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better storage stability</a:t>
              </a:r>
              <a:r>
                <a:rPr lang="en-US" sz="219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, minimizing moisture absorption and enhancing long-term viability within diesel fuel systems, thus reducing maintenance concerns.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172950" y="5619750"/>
            <a:ext cx="4010025" cy="3267075"/>
            <a:chOff x="0" y="0"/>
            <a:chExt cx="5346700" cy="4356100"/>
          </a:xfrm>
        </p:grpSpPr>
        <p:sp>
          <p:nvSpPr>
            <p:cNvPr id="13" name="TextBox 13"/>
            <p:cNvSpPr txBox="1"/>
            <p:nvPr/>
          </p:nvSpPr>
          <p:spPr>
            <a:xfrm>
              <a:off x="0" y="0"/>
              <a:ext cx="53467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Phase Compatibility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235075"/>
              <a:ext cx="5346700" cy="3121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627"/>
                </a:lnSpc>
                <a:spcBef>
                  <a:spcPct val="0"/>
                </a:spcBef>
              </a:pPr>
              <a:r>
                <a:rPr lang="en-US" sz="219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The minimal phase separation in diesel blends with isobutanol leads to </a:t>
              </a:r>
              <a:r>
                <a:rPr lang="en-US" sz="2190" b="1" u="none" strike="noStrike">
                  <a:solidFill>
                    <a:srgbClr val="2A4D69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improved compatibility</a:t>
              </a:r>
              <a:r>
                <a:rPr lang="en-US" sz="219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, ensuring smoother fuel integration and consistent performance across a variety of operational conditions.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66750" y="1562100"/>
            <a:ext cx="16954500" cy="2209800"/>
            <a:chOff x="0" y="0"/>
            <a:chExt cx="22606000" cy="2946400"/>
          </a:xfrm>
        </p:grpSpPr>
        <p:sp>
          <p:nvSpPr>
            <p:cNvPr id="16" name="TextBox 16"/>
            <p:cNvSpPr txBox="1"/>
            <p:nvPr/>
          </p:nvSpPr>
          <p:spPr>
            <a:xfrm>
              <a:off x="0" y="180975"/>
              <a:ext cx="22606000" cy="17697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600"/>
                </a:lnSpc>
              </a:pPr>
              <a:r>
                <a:rPr lang="en-US" sz="9600" spc="-192">
                  <a:solidFill>
                    <a:srgbClr val="2A4D69"/>
                  </a:solidFill>
                  <a:latin typeface="Noto Serif Display ExtraCondensed Light"/>
                  <a:ea typeface="Noto Serif Display ExtraCondensed Light"/>
                  <a:cs typeface="Noto Serif Display ExtraCondensed Light"/>
                  <a:sym typeface="Noto Serif Display ExtraCondensed Light"/>
                </a:rPr>
                <a:t>Key Advantages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2387600"/>
              <a:ext cx="226060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Technical Benefits of Isobutanol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858125" y="2457450"/>
            <a:ext cx="9763125" cy="1618405"/>
            <a:chOff x="0" y="0"/>
            <a:chExt cx="13017500" cy="2157874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130175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Fermentation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192674"/>
              <a:ext cx="13017500" cy="965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</a:pPr>
              <a:r>
                <a:rPr lang="en-US" sz="240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Utilizes engineered yeast strains to convert sugars from biomass into isobutanol, with near-commercial viability.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858125" y="4781128"/>
            <a:ext cx="9763125" cy="1619250"/>
            <a:chOff x="0" y="0"/>
            <a:chExt cx="13017500" cy="2159000"/>
          </a:xfrm>
        </p:grpSpPr>
        <p:sp>
          <p:nvSpPr>
            <p:cNvPr id="6" name="TextBox 6"/>
            <p:cNvSpPr txBox="1"/>
            <p:nvPr/>
          </p:nvSpPr>
          <p:spPr>
            <a:xfrm>
              <a:off x="0" y="0"/>
              <a:ext cx="130175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Catalytic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193800"/>
              <a:ext cx="13017500" cy="965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</a:pPr>
              <a:r>
                <a:rPr lang="en-US" sz="240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Involves chemical reactions of ethanol and methanol, requiring advanced reactor systems for optimal isobutanol production.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858125" y="7105650"/>
            <a:ext cx="9763125" cy="1619250"/>
            <a:chOff x="0" y="0"/>
            <a:chExt cx="13017500" cy="2159000"/>
          </a:xfrm>
        </p:grpSpPr>
        <p:sp>
          <p:nvSpPr>
            <p:cNvPr id="9" name="TextBox 9"/>
            <p:cNvSpPr txBox="1"/>
            <p:nvPr/>
          </p:nvSpPr>
          <p:spPr>
            <a:xfrm>
              <a:off x="0" y="0"/>
              <a:ext cx="130175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Integration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193800"/>
              <a:ext cx="13017500" cy="965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</a:pPr>
              <a:r>
                <a:rPr lang="en-US" sz="240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Both pathways can leverage existing biofuel infrastructure, enhancing overall efficiency and sustainability in fuel production.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66750" y="1743920"/>
            <a:ext cx="5448300" cy="372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</a:pPr>
            <a:r>
              <a:rPr lang="en-US" sz="9600" spc="-192">
                <a:solidFill>
                  <a:srgbClr val="2A4D69"/>
                </a:solidFill>
                <a:latin typeface="Noto Serif Display ExtraCondensed Light"/>
                <a:ea typeface="Noto Serif Display ExtraCondensed Light"/>
                <a:cs typeface="Noto Serif Display ExtraCondensed Light"/>
                <a:sym typeface="Noto Serif Display ExtraCondensed Light"/>
              </a:rPr>
              <a:t>Production Pathways Overview</a:t>
            </a:r>
          </a:p>
        </p:txBody>
      </p:sp>
      <p:sp>
        <p:nvSpPr>
          <p:cNvPr id="12" name="AutoShape 12"/>
          <p:cNvSpPr/>
          <p:nvPr/>
        </p:nvSpPr>
        <p:spPr>
          <a:xfrm>
            <a:off x="0" y="666750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>
            <a:off x="0" y="9620250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Freeform 14"/>
          <p:cNvSpPr/>
          <p:nvPr/>
        </p:nvSpPr>
        <p:spPr>
          <a:xfrm>
            <a:off x="0" y="0"/>
            <a:ext cx="2191808" cy="1391798"/>
          </a:xfrm>
          <a:custGeom>
            <a:avLst/>
            <a:gdLst/>
            <a:ahLst/>
            <a:cxnLst/>
            <a:rect l="l" t="t" r="r" b="b"/>
            <a:pathLst>
              <a:path w="2191808" h="1391798">
                <a:moveTo>
                  <a:pt x="0" y="0"/>
                </a:moveTo>
                <a:lnTo>
                  <a:pt x="2191808" y="0"/>
                </a:lnTo>
                <a:lnTo>
                  <a:pt x="2191808" y="1391798"/>
                </a:lnTo>
                <a:lnTo>
                  <a:pt x="0" y="13917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76275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0" y="9620250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11568788" y="0"/>
            <a:ext cx="6719212" cy="4903209"/>
          </a:xfrm>
          <a:custGeom>
            <a:avLst/>
            <a:gdLst/>
            <a:ahLst/>
            <a:cxnLst/>
            <a:rect l="l" t="t" r="r" b="b"/>
            <a:pathLst>
              <a:path w="6719212" h="4903209">
                <a:moveTo>
                  <a:pt x="0" y="0"/>
                </a:moveTo>
                <a:lnTo>
                  <a:pt x="6719212" y="0"/>
                </a:lnTo>
                <a:lnTo>
                  <a:pt x="6719212" y="4903209"/>
                </a:lnTo>
                <a:lnTo>
                  <a:pt x="0" y="49032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666750" y="1562100"/>
            <a:ext cx="6886575" cy="3581400"/>
            <a:chOff x="0" y="0"/>
            <a:chExt cx="9182100" cy="4775200"/>
          </a:xfrm>
        </p:grpSpPr>
        <p:sp>
          <p:nvSpPr>
            <p:cNvPr id="6" name="TextBox 6"/>
            <p:cNvSpPr txBox="1"/>
            <p:nvPr/>
          </p:nvSpPr>
          <p:spPr>
            <a:xfrm>
              <a:off x="0" y="180975"/>
              <a:ext cx="9182100" cy="33953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600"/>
                </a:lnSpc>
              </a:pPr>
              <a:r>
                <a:rPr lang="en-US" sz="9600" spc="-192">
                  <a:solidFill>
                    <a:srgbClr val="2A4D69"/>
                  </a:solidFill>
                  <a:latin typeface="Noto Serif Display ExtraCondensed Light"/>
                  <a:ea typeface="Noto Serif Display ExtraCondensed Light"/>
                  <a:cs typeface="Noto Serif Display ExtraCondensed Light"/>
                  <a:sym typeface="Noto Serif Display ExtraCondensed Light"/>
                </a:rPr>
                <a:t>Fermentation Route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4216400"/>
              <a:ext cx="91821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Producing Isobutanol Biologically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5676900"/>
            <a:ext cx="6886575" cy="2705100"/>
            <a:chOff x="0" y="0"/>
            <a:chExt cx="9182100" cy="3606800"/>
          </a:xfrm>
        </p:grpSpPr>
        <p:sp>
          <p:nvSpPr>
            <p:cNvPr id="9" name="TextBox 9"/>
            <p:cNvSpPr txBox="1"/>
            <p:nvPr/>
          </p:nvSpPr>
          <p:spPr>
            <a:xfrm>
              <a:off x="0" y="0"/>
              <a:ext cx="91821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Engineered Yeast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193800"/>
              <a:ext cx="9182100" cy="2413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</a:pPr>
              <a:r>
                <a:rPr lang="en-US" sz="240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Engineered yeast strains utilize grains and sugars as feedstock for isobutanol production, although challenges such as product toxicity and yield limitations must be addressed for commercial viability.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0" y="0"/>
            <a:ext cx="2191808" cy="1391798"/>
          </a:xfrm>
          <a:custGeom>
            <a:avLst/>
            <a:gdLst/>
            <a:ahLst/>
            <a:cxnLst/>
            <a:rect l="l" t="t" r="r" b="b"/>
            <a:pathLst>
              <a:path w="2191808" h="1391798">
                <a:moveTo>
                  <a:pt x="0" y="0"/>
                </a:moveTo>
                <a:lnTo>
                  <a:pt x="2191808" y="0"/>
                </a:lnTo>
                <a:lnTo>
                  <a:pt x="2191808" y="1391798"/>
                </a:lnTo>
                <a:lnTo>
                  <a:pt x="0" y="13917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1697831"/>
            <a:ext cx="15640050" cy="3461175"/>
            <a:chOff x="0" y="180975"/>
            <a:chExt cx="20853400" cy="4614900"/>
          </a:xfrm>
        </p:grpSpPr>
        <p:sp>
          <p:nvSpPr>
            <p:cNvPr id="3" name="TextBox 3"/>
            <p:cNvSpPr txBox="1"/>
            <p:nvPr/>
          </p:nvSpPr>
          <p:spPr>
            <a:xfrm>
              <a:off x="0" y="180975"/>
              <a:ext cx="20853400" cy="165395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9600"/>
                </a:lnSpc>
              </a:pPr>
              <a:r>
                <a:rPr lang="en-US" sz="9600" spc="-192" dirty="0">
                  <a:solidFill>
                    <a:srgbClr val="2A4D69"/>
                  </a:solidFill>
                  <a:latin typeface="Noto Serif Display ExtraCondensed Light"/>
                  <a:ea typeface="Noto Serif Display ExtraCondensed Light"/>
                  <a:cs typeface="Noto Serif Display ExtraCondensed Light"/>
                  <a:sym typeface="Noto Serif Display ExtraCondensed Light"/>
                </a:rPr>
                <a:t>Cross Guerbet Catalytic Route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4216400"/>
              <a:ext cx="9182100" cy="579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endParaRPr lang="en-US" sz="2799" b="1" u="none" strike="noStrike" dirty="0">
                <a:solidFill>
                  <a:srgbClr val="4B86B4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endParaRPr>
            </a:p>
          </p:txBody>
        </p:sp>
      </p:grpSp>
      <p:sp>
        <p:nvSpPr>
          <p:cNvPr id="5" name="AutoShape 5"/>
          <p:cNvSpPr/>
          <p:nvPr/>
        </p:nvSpPr>
        <p:spPr>
          <a:xfrm>
            <a:off x="0" y="676275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0" y="9620250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9296400" y="5676900"/>
            <a:ext cx="6886575" cy="2705100"/>
            <a:chOff x="0" y="0"/>
            <a:chExt cx="9182100" cy="3606800"/>
          </a:xfrm>
        </p:grpSpPr>
        <p:sp>
          <p:nvSpPr>
            <p:cNvPr id="8" name="TextBox 8"/>
            <p:cNvSpPr txBox="1"/>
            <p:nvPr/>
          </p:nvSpPr>
          <p:spPr>
            <a:xfrm>
              <a:off x="0" y="0"/>
              <a:ext cx="91821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Catalytic Efficiency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193800"/>
              <a:ext cx="9182100" cy="2413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</a:pPr>
              <a:r>
                <a:rPr lang="en-US" sz="2400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The Cross-Guerbet catalytic route enables the condensation of ethanol and methanol with over 90% selectivity, optimizing energy output through advanced reactor temperature control and hydrogenation processes.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0" y="0"/>
            <a:ext cx="2191808" cy="1391798"/>
          </a:xfrm>
          <a:custGeom>
            <a:avLst/>
            <a:gdLst/>
            <a:ahLst/>
            <a:cxnLst/>
            <a:rect l="l" t="t" r="r" b="b"/>
            <a:pathLst>
              <a:path w="2191808" h="1391798">
                <a:moveTo>
                  <a:pt x="0" y="0"/>
                </a:moveTo>
                <a:lnTo>
                  <a:pt x="2191808" y="0"/>
                </a:lnTo>
                <a:lnTo>
                  <a:pt x="2191808" y="1391798"/>
                </a:lnTo>
                <a:lnTo>
                  <a:pt x="0" y="13917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5619750"/>
            <a:ext cx="4010025" cy="3133725"/>
            <a:chOff x="0" y="0"/>
            <a:chExt cx="5346700" cy="4178300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53467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Energy Output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235075"/>
              <a:ext cx="5346700" cy="2943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31"/>
                </a:lnSpc>
                <a:spcBef>
                  <a:spcPct val="0"/>
                </a:spcBef>
              </a:pPr>
              <a:r>
                <a:rPr lang="en-US" sz="2109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Isobutanol boasts a </a:t>
              </a:r>
              <a:r>
                <a:rPr lang="en-US" sz="2109" b="1" u="none" strike="noStrike">
                  <a:solidFill>
                    <a:srgbClr val="2A4D69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higher volumetric energy output</a:t>
              </a:r>
              <a:r>
                <a:rPr lang="en-US" sz="2109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, allowing for improved diesel blending ratios and enhancing overall fuel efficiency while maintaining performance standards in various engine types.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419850" y="5619750"/>
            <a:ext cx="4010025" cy="2847975"/>
            <a:chOff x="0" y="0"/>
            <a:chExt cx="5346700" cy="3797300"/>
          </a:xfrm>
        </p:grpSpPr>
        <p:sp>
          <p:nvSpPr>
            <p:cNvPr id="6" name="TextBox 6"/>
            <p:cNvSpPr txBox="1"/>
            <p:nvPr/>
          </p:nvSpPr>
          <p:spPr>
            <a:xfrm>
              <a:off x="0" y="0"/>
              <a:ext cx="53467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Resource Optimization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273175"/>
              <a:ext cx="5346700" cy="2524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31"/>
                </a:lnSpc>
                <a:spcBef>
                  <a:spcPct val="0"/>
                </a:spcBef>
              </a:pPr>
              <a:r>
                <a:rPr lang="en-US" sz="2109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The integration of methanol in isobutanol production optimizes resource utilization, significantly reducing the need for additional fuel additives while maximizing energy efficiency in diesel blends.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172950" y="5619750"/>
            <a:ext cx="4010025" cy="3448050"/>
            <a:chOff x="0" y="0"/>
            <a:chExt cx="5346700" cy="4597400"/>
          </a:xfrm>
        </p:grpSpPr>
        <p:sp>
          <p:nvSpPr>
            <p:cNvPr id="9" name="TextBox 9"/>
            <p:cNvSpPr txBox="1"/>
            <p:nvPr/>
          </p:nvSpPr>
          <p:spPr>
            <a:xfrm>
              <a:off x="0" y="0"/>
              <a:ext cx="53467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Lifecycle Performance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235075"/>
              <a:ext cx="5346700" cy="3362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31"/>
                </a:lnSpc>
                <a:spcBef>
                  <a:spcPct val="0"/>
                </a:spcBef>
              </a:pPr>
              <a:r>
                <a:rPr lang="en-US" sz="2109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Isobutanol blends demonstrate </a:t>
              </a:r>
              <a:r>
                <a:rPr lang="en-US" sz="2109" b="1" u="none" strike="noStrike">
                  <a:solidFill>
                    <a:srgbClr val="2A4D69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improved lifecycle carbon performance</a:t>
              </a:r>
              <a:r>
                <a:rPr lang="en-US" sz="2109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 compared to traditional ethanol blends, contributing to lower greenhouse gas emissions and supporting environmental sustainability in the diesel sector.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66750" y="1562100"/>
            <a:ext cx="16954500" cy="2209800"/>
            <a:chOff x="0" y="0"/>
            <a:chExt cx="22606000" cy="2946400"/>
          </a:xfrm>
        </p:grpSpPr>
        <p:sp>
          <p:nvSpPr>
            <p:cNvPr id="12" name="TextBox 12"/>
            <p:cNvSpPr txBox="1"/>
            <p:nvPr/>
          </p:nvSpPr>
          <p:spPr>
            <a:xfrm>
              <a:off x="0" y="180975"/>
              <a:ext cx="22606000" cy="17697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600"/>
                </a:lnSpc>
              </a:pPr>
              <a:r>
                <a:rPr lang="en-US" sz="9600" spc="-192">
                  <a:solidFill>
                    <a:srgbClr val="2A4D69"/>
                  </a:solidFill>
                  <a:latin typeface="Noto Serif Display ExtraCondensed Light"/>
                  <a:ea typeface="Noto Serif Display ExtraCondensed Light"/>
                  <a:cs typeface="Noto Serif Display ExtraCondensed Light"/>
                  <a:sym typeface="Noto Serif Display ExtraCondensed Light"/>
                </a:rPr>
                <a:t>Yield and Efficiency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387600"/>
              <a:ext cx="226060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Advantages of Blending Isobutanol with Diesel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>
            <a:off x="0" y="676275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AutoShape 15"/>
          <p:cNvSpPr/>
          <p:nvPr/>
        </p:nvSpPr>
        <p:spPr>
          <a:xfrm>
            <a:off x="0" y="9629775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>
            <a:off x="0" y="0"/>
            <a:ext cx="2191808" cy="1391798"/>
          </a:xfrm>
          <a:custGeom>
            <a:avLst/>
            <a:gdLst/>
            <a:ahLst/>
            <a:cxnLst/>
            <a:rect l="l" t="t" r="r" b="b"/>
            <a:pathLst>
              <a:path w="2191808" h="1391798">
                <a:moveTo>
                  <a:pt x="0" y="0"/>
                </a:moveTo>
                <a:lnTo>
                  <a:pt x="2191808" y="0"/>
                </a:lnTo>
                <a:lnTo>
                  <a:pt x="2191808" y="1391798"/>
                </a:lnTo>
                <a:lnTo>
                  <a:pt x="0" y="13917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5619750"/>
            <a:ext cx="4010025" cy="3162300"/>
            <a:chOff x="0" y="0"/>
            <a:chExt cx="5346700" cy="4216400"/>
          </a:xfrm>
        </p:grpSpPr>
        <p:sp>
          <p:nvSpPr>
            <p:cNvPr id="3" name="TextBox 3"/>
            <p:cNvSpPr txBox="1"/>
            <p:nvPr/>
          </p:nvSpPr>
          <p:spPr>
            <a:xfrm>
              <a:off x="0" y="-9525"/>
              <a:ext cx="5346700" cy="51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44"/>
                </a:lnSpc>
                <a:spcBef>
                  <a:spcPct val="0"/>
                </a:spcBef>
              </a:pPr>
              <a:r>
                <a:rPr lang="en-US" sz="2537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Retrofit Potential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193800"/>
              <a:ext cx="5346700" cy="302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51"/>
                </a:lnSpc>
                <a:spcBef>
                  <a:spcPct val="0"/>
                </a:spcBef>
              </a:pPr>
              <a:r>
                <a:rPr lang="en-US" sz="2126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Existing ethanol plants can be retrofitted to integrate isobutanol production efficiently, leveraging current infrastructure to enhance biofuel output and support sustainability goals in the diesel sector.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419850" y="5619750"/>
            <a:ext cx="4010025" cy="3190875"/>
            <a:chOff x="0" y="0"/>
            <a:chExt cx="5346700" cy="4254500"/>
          </a:xfrm>
        </p:grpSpPr>
        <p:sp>
          <p:nvSpPr>
            <p:cNvPr id="6" name="TextBox 6"/>
            <p:cNvSpPr txBox="1"/>
            <p:nvPr/>
          </p:nvSpPr>
          <p:spPr>
            <a:xfrm>
              <a:off x="0" y="-9525"/>
              <a:ext cx="5346700" cy="51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44"/>
                </a:lnSpc>
                <a:spcBef>
                  <a:spcPct val="0"/>
                </a:spcBef>
              </a:pPr>
              <a:r>
                <a:rPr lang="en-US" sz="2537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Synergies with Methanol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231900"/>
              <a:ext cx="5346700" cy="302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51"/>
                </a:lnSpc>
                <a:spcBef>
                  <a:spcPct val="0"/>
                </a:spcBef>
              </a:pPr>
              <a:r>
                <a:rPr lang="en-US" sz="2126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Integrating green methanol co-production alongside isobutanol offers synergistic benefits, optimizing resource utilization and maximizing the overall efficiency of biofuel production processes within existing facilities.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172950" y="5619750"/>
            <a:ext cx="4010025" cy="3162300"/>
            <a:chOff x="0" y="0"/>
            <a:chExt cx="5346700" cy="4216400"/>
          </a:xfrm>
        </p:grpSpPr>
        <p:sp>
          <p:nvSpPr>
            <p:cNvPr id="9" name="TextBox 9"/>
            <p:cNvSpPr txBox="1"/>
            <p:nvPr/>
          </p:nvSpPr>
          <p:spPr>
            <a:xfrm>
              <a:off x="0" y="-9525"/>
              <a:ext cx="5346700" cy="51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44"/>
                </a:lnSpc>
                <a:spcBef>
                  <a:spcPct val="0"/>
                </a:spcBef>
              </a:pPr>
              <a:r>
                <a:rPr lang="en-US" sz="2537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Infrastructure Compatibility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193800"/>
              <a:ext cx="5346700" cy="302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51"/>
                </a:lnSpc>
                <a:spcBef>
                  <a:spcPct val="0"/>
                </a:spcBef>
              </a:pPr>
              <a:r>
                <a:rPr lang="en-US" sz="2126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The compatibility of isobutanol with current fuel distribution networks allows for seamless blending, ensuring that supply chains can adapt without significant modifications to existing systems or logistics.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66750" y="1562100"/>
            <a:ext cx="16954500" cy="2171700"/>
            <a:chOff x="0" y="0"/>
            <a:chExt cx="22606000" cy="2895600"/>
          </a:xfrm>
        </p:grpSpPr>
        <p:sp>
          <p:nvSpPr>
            <p:cNvPr id="12" name="TextBox 12"/>
            <p:cNvSpPr txBox="1"/>
            <p:nvPr/>
          </p:nvSpPr>
          <p:spPr>
            <a:xfrm>
              <a:off x="0" y="180975"/>
              <a:ext cx="22606000" cy="17697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600"/>
                </a:lnSpc>
              </a:pPr>
              <a:r>
                <a:rPr lang="en-US" sz="9600" spc="-192">
                  <a:solidFill>
                    <a:srgbClr val="2A4D69"/>
                  </a:solidFill>
                  <a:latin typeface="Noto Serif Display ExtraCondensed Light"/>
                  <a:ea typeface="Noto Serif Display ExtraCondensed Light"/>
                  <a:cs typeface="Noto Serif Display ExtraCondensed Light"/>
                  <a:sym typeface="Noto Serif Display ExtraCondensed Light"/>
                </a:rPr>
                <a:t>Process Integration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378075"/>
              <a:ext cx="22606000" cy="517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44"/>
                </a:lnSpc>
              </a:pPr>
              <a:r>
                <a:rPr lang="en-US" sz="2537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Opportunities for Isobutanol Blending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>
            <a:off x="0" y="676275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AutoShape 15"/>
          <p:cNvSpPr/>
          <p:nvPr/>
        </p:nvSpPr>
        <p:spPr>
          <a:xfrm>
            <a:off x="0" y="9629775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>
            <a:off x="0" y="0"/>
            <a:ext cx="2191808" cy="1391798"/>
          </a:xfrm>
          <a:custGeom>
            <a:avLst/>
            <a:gdLst/>
            <a:ahLst/>
            <a:cxnLst/>
            <a:rect l="l" t="t" r="r" b="b"/>
            <a:pathLst>
              <a:path w="2191808" h="1391798">
                <a:moveTo>
                  <a:pt x="0" y="0"/>
                </a:moveTo>
                <a:lnTo>
                  <a:pt x="2191808" y="0"/>
                </a:lnTo>
                <a:lnTo>
                  <a:pt x="2191808" y="1391798"/>
                </a:lnTo>
                <a:lnTo>
                  <a:pt x="0" y="13917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5619750"/>
            <a:ext cx="4010025" cy="3448050"/>
            <a:chOff x="0" y="0"/>
            <a:chExt cx="5346700" cy="4597400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53467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Microbial Toxicity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235075"/>
              <a:ext cx="5346700" cy="3362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31"/>
                </a:lnSpc>
                <a:spcBef>
                  <a:spcPct val="0"/>
                </a:spcBef>
              </a:pPr>
              <a:r>
                <a:rPr lang="en-US" sz="2109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Microbial toxicity poses a significant challenge, limiting fermentation yields and reducing the overall efficiency of isobutanol production, necessitating advanced solutions to mitigate these effects on production processes.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419850" y="5619750"/>
            <a:ext cx="4010025" cy="3162300"/>
            <a:chOff x="0" y="0"/>
            <a:chExt cx="5346700" cy="4216400"/>
          </a:xfrm>
        </p:grpSpPr>
        <p:sp>
          <p:nvSpPr>
            <p:cNvPr id="6" name="TextBox 6"/>
            <p:cNvSpPr txBox="1"/>
            <p:nvPr/>
          </p:nvSpPr>
          <p:spPr>
            <a:xfrm>
              <a:off x="0" y="0"/>
              <a:ext cx="53467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Separation Complexity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273175"/>
              <a:ext cx="5346700" cy="2943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31"/>
                </a:lnSpc>
                <a:spcBef>
                  <a:spcPct val="0"/>
                </a:spcBef>
              </a:pPr>
              <a:r>
                <a:rPr lang="en-US" sz="2109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The downstream separation processes for isolating isobutanol are complex and costly, presenting hurdles that must be addressed to streamline production and improve economic feasibility for commercial use.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172950" y="5619750"/>
            <a:ext cx="4010025" cy="3133725"/>
            <a:chOff x="0" y="0"/>
            <a:chExt cx="5346700" cy="4178300"/>
          </a:xfrm>
        </p:grpSpPr>
        <p:sp>
          <p:nvSpPr>
            <p:cNvPr id="9" name="TextBox 9"/>
            <p:cNvSpPr txBox="1"/>
            <p:nvPr/>
          </p:nvSpPr>
          <p:spPr>
            <a:xfrm>
              <a:off x="0" y="0"/>
              <a:ext cx="53467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Production Costs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235075"/>
              <a:ext cx="5346700" cy="2943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531"/>
                </a:lnSpc>
                <a:spcBef>
                  <a:spcPct val="0"/>
                </a:spcBef>
              </a:pPr>
              <a:r>
                <a:rPr lang="en-US" sz="2109" u="none" strike="noStrike">
                  <a:solidFill>
                    <a:srgbClr val="2A4D69"/>
                  </a:solidFill>
                  <a:latin typeface="HK Grotesk"/>
                  <a:ea typeface="HK Grotesk"/>
                  <a:cs typeface="HK Grotesk"/>
                  <a:sym typeface="HK Grotesk"/>
                </a:rPr>
                <a:t>High production costs remain a barrier to widespread adoption, requiring innovative approaches in technology and process optimization to enhance the economic viability of isobutanol as a diesel blendstock.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66750" y="1562100"/>
            <a:ext cx="16954500" cy="2209800"/>
            <a:chOff x="0" y="0"/>
            <a:chExt cx="22606000" cy="2946400"/>
          </a:xfrm>
        </p:grpSpPr>
        <p:sp>
          <p:nvSpPr>
            <p:cNvPr id="12" name="TextBox 12"/>
            <p:cNvSpPr txBox="1"/>
            <p:nvPr/>
          </p:nvSpPr>
          <p:spPr>
            <a:xfrm>
              <a:off x="0" y="180975"/>
              <a:ext cx="22606000" cy="17697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600"/>
                </a:lnSpc>
              </a:pPr>
              <a:r>
                <a:rPr lang="en-US" sz="9600" spc="-192">
                  <a:solidFill>
                    <a:srgbClr val="2A4D69"/>
                  </a:solidFill>
                  <a:latin typeface="Noto Serif Display ExtraCondensed Light"/>
                  <a:ea typeface="Noto Serif Display ExtraCondensed Light"/>
                  <a:cs typeface="Noto Serif Display ExtraCondensed Light"/>
                  <a:sym typeface="Noto Serif Display ExtraCondensed Light"/>
                </a:rPr>
                <a:t>Technical Challenges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387600"/>
              <a:ext cx="22606000" cy="55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799" b="1" u="none" strike="noStrike">
                  <a:solidFill>
                    <a:srgbClr val="4B86B4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Obstacles to Isobutanol Deployment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>
            <a:off x="0" y="676275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AutoShape 15"/>
          <p:cNvSpPr/>
          <p:nvPr/>
        </p:nvSpPr>
        <p:spPr>
          <a:xfrm>
            <a:off x="0" y="9629775"/>
            <a:ext cx="18288000" cy="0"/>
          </a:xfrm>
          <a:prstGeom prst="line">
            <a:avLst/>
          </a:prstGeom>
          <a:ln w="19050" cap="flat">
            <a:solidFill>
              <a:srgbClr val="2A4D6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>
            <a:off x="0" y="0"/>
            <a:ext cx="2191808" cy="1391798"/>
          </a:xfrm>
          <a:custGeom>
            <a:avLst/>
            <a:gdLst/>
            <a:ahLst/>
            <a:cxnLst/>
            <a:rect l="l" t="t" r="r" b="b"/>
            <a:pathLst>
              <a:path w="2191808" h="1391798">
                <a:moveTo>
                  <a:pt x="0" y="0"/>
                </a:moveTo>
                <a:lnTo>
                  <a:pt x="2191808" y="0"/>
                </a:lnTo>
                <a:lnTo>
                  <a:pt x="2191808" y="1391798"/>
                </a:lnTo>
                <a:lnTo>
                  <a:pt x="0" y="13917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817</Words>
  <Application>Microsoft Macintosh PowerPoint</Application>
  <PresentationFormat>Custom</PresentationFormat>
  <Paragraphs>75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HK Grotesk Semi-Bold</vt:lpstr>
      <vt:lpstr>Arial</vt:lpstr>
      <vt:lpstr>Calibri</vt:lpstr>
      <vt:lpstr>Noto Serif Display ExtraCondensed Light</vt:lpstr>
      <vt:lpstr>HK Grotesk Bold</vt:lpstr>
      <vt:lpstr>HK Grotesk</vt:lpstr>
      <vt:lpstr>Noto Serif Display ExtraCondensed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AIDA- Blending Isobutanol</dc:title>
  <dc:description>Presentation - Blending Isobutanol</dc:description>
  <cp:lastModifiedBy>All India Distillers Association Delhi</cp:lastModifiedBy>
  <cp:revision>2</cp:revision>
  <dcterms:created xsi:type="dcterms:W3CDTF">2006-08-16T00:00:00Z</dcterms:created>
  <dcterms:modified xsi:type="dcterms:W3CDTF">2026-03-11T12:10:24Z</dcterms:modified>
  <dc:identifier>DAHBF0xLhUA</dc:identifier>
</cp:coreProperties>
</file>